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267" r:id="rId3"/>
    <p:sldId id="261" r:id="rId4"/>
    <p:sldId id="260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62" r:id="rId13"/>
    <p:sldId id="263" r:id="rId14"/>
    <p:sldId id="291" r:id="rId15"/>
    <p:sldId id="293" r:id="rId16"/>
    <p:sldId id="294" r:id="rId17"/>
    <p:sldId id="295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2CF9367-623A-460F-99CC-BE3CDAC3545B}">
  <a:tblStyle styleId="{82CF9367-623A-460F-99CC-BE3CDAC354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19" autoAdjust="0"/>
    <p:restoredTop sz="94660"/>
  </p:normalViewPr>
  <p:slideViewPr>
    <p:cSldViewPr>
      <p:cViewPr>
        <p:scale>
          <a:sx n="90" d="100"/>
          <a:sy n="90" d="100"/>
        </p:scale>
        <p:origin x="-18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модуль: разработка рабочей программы, создание фонда оценочных средств в контексте требований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0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Красноярского края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краевое государственное бюджетное профессиональное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технологический колледж»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450057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Д.Х.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82942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WORLDSKILLS </a:t>
            </a:r>
            <a:r>
              <a:rPr lang="ru-RU" dirty="0" smtClean="0"/>
              <a:t>Стандартные спецификации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972435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9800"/>
                </a:solidFill>
              </a:rPr>
              <a:t>Секция «</a:t>
            </a:r>
            <a:r>
              <a:rPr lang="ru-RU" sz="2000" b="1" dirty="0" smtClean="0">
                <a:solidFill>
                  <a:srgbClr val="FF9800"/>
                </a:solidFill>
              </a:rPr>
              <a:t>Проблемы, инновации, </a:t>
            </a:r>
            <a:r>
              <a:rPr lang="ru-RU" sz="2000" b="1" dirty="0" err="1" smtClean="0">
                <a:solidFill>
                  <a:srgbClr val="FF9800"/>
                </a:solidFill>
              </a:rPr>
              <a:t>креативность</a:t>
            </a:r>
            <a:r>
              <a:rPr lang="ru-RU" sz="2000" b="1" dirty="0" smtClean="0">
                <a:solidFill>
                  <a:srgbClr val="FF9800"/>
                </a:solidFill>
              </a:rPr>
              <a:t>»</a:t>
            </a: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 lvl="0">
              <a:buNone/>
            </a:pPr>
            <a:r>
              <a:rPr lang="ru-RU" sz="2000" u="sng" dirty="0" smtClean="0"/>
              <a:t>Каждый должен уметь использовать навыки анализа для: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синтеза </a:t>
            </a:r>
            <a:r>
              <a:rPr lang="ru-RU" sz="2000" dirty="0" smtClean="0"/>
              <a:t>сложной или разнородной информации; </a:t>
            </a:r>
            <a:endParaRPr lang="ru-RU" sz="2000" dirty="0" smtClean="0"/>
          </a:p>
          <a:p>
            <a:r>
              <a:rPr lang="ru-RU" sz="2000" dirty="0" smtClean="0"/>
              <a:t>определения </a:t>
            </a:r>
            <a:r>
              <a:rPr lang="ru-RU" sz="2000" dirty="0" smtClean="0"/>
              <a:t>функциональных и нефункциональных требований </a:t>
            </a:r>
            <a:r>
              <a:rPr lang="ru-RU" sz="2000" dirty="0" smtClean="0"/>
              <a:t>спецификации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82942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WORLDSKILLS </a:t>
            </a:r>
            <a:r>
              <a:rPr lang="ru-RU" dirty="0" smtClean="0"/>
              <a:t>Стандартные спецификации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972435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9800"/>
                </a:solidFill>
              </a:rPr>
              <a:t>Секция «</a:t>
            </a:r>
            <a:r>
              <a:rPr lang="ru-RU" sz="2000" b="1" dirty="0" smtClean="0">
                <a:solidFill>
                  <a:srgbClr val="FF9800"/>
                </a:solidFill>
              </a:rPr>
              <a:t>Проблемы, инновации, </a:t>
            </a:r>
            <a:r>
              <a:rPr lang="ru-RU" sz="2000" b="1" dirty="0" err="1" smtClean="0">
                <a:solidFill>
                  <a:srgbClr val="FF9800"/>
                </a:solidFill>
              </a:rPr>
              <a:t>креативность</a:t>
            </a:r>
            <a:r>
              <a:rPr lang="ru-RU" sz="2000" b="1" dirty="0" smtClean="0">
                <a:solidFill>
                  <a:srgbClr val="FF9800"/>
                </a:solidFill>
              </a:rPr>
              <a:t>»</a:t>
            </a: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>
              <a:buNone/>
            </a:pPr>
            <a:r>
              <a:rPr lang="ru-RU" sz="2000" u="sng" dirty="0" smtClean="0"/>
              <a:t>Каждый </a:t>
            </a:r>
            <a:r>
              <a:rPr lang="ru-RU" sz="2000" u="sng" dirty="0" smtClean="0"/>
              <a:t>должен уметь использовать навыки изучения и обследования для: </a:t>
            </a:r>
            <a:endParaRPr lang="ru-RU" sz="2000" u="sng" dirty="0" smtClean="0"/>
          </a:p>
          <a:p>
            <a:r>
              <a:rPr lang="ru-RU" sz="2000" dirty="0" smtClean="0"/>
              <a:t>получения </a:t>
            </a:r>
            <a:r>
              <a:rPr lang="ru-RU" sz="2000" dirty="0" smtClean="0"/>
              <a:t>требований пользователя (например, интервью, анкета, поиск и анализ документов</a:t>
            </a:r>
            <a:r>
              <a:rPr lang="ru-RU" sz="2000" dirty="0" smtClean="0"/>
              <a:t>)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u="sng" dirty="0" smtClean="0"/>
              <a:t>Каждый должен уметь самостоятельно решать проблемы, с которыми столкнулись в процессе </a:t>
            </a:r>
            <a:r>
              <a:rPr lang="ru-RU" sz="2000" u="sng" dirty="0" smtClean="0"/>
              <a:t>работы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285720" y="1571618"/>
            <a:ext cx="7000924" cy="12858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dirty="0" err="1" smtClean="0">
                <a:solidFill>
                  <a:srgbClr val="FF9800"/>
                </a:solidFill>
              </a:rPr>
              <a:t>Компетентностный</a:t>
            </a:r>
            <a:r>
              <a:rPr lang="ru-RU" sz="5400" dirty="0" smtClean="0">
                <a:solidFill>
                  <a:srgbClr val="FF9800"/>
                </a:solidFill>
              </a:rPr>
              <a:t> подход</a:t>
            </a:r>
            <a:endParaRPr sz="5400">
              <a:solidFill>
                <a:srgbClr val="FF9800"/>
              </a:solidFill>
            </a:endParaRPr>
          </a:p>
        </p:txBody>
      </p:sp>
      <p:sp>
        <p:nvSpPr>
          <p:cNvPr id="249" name="Google Shape;249;p17"/>
          <p:cNvSpPr txBox="1">
            <a:spLocks noGrp="1"/>
          </p:cNvSpPr>
          <p:nvPr>
            <p:ph type="subTitle" idx="4294967295"/>
          </p:nvPr>
        </p:nvSpPr>
        <p:spPr>
          <a:xfrm>
            <a:off x="685800" y="3411552"/>
            <a:ext cx="5567700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dirty="0" err="1" smtClean="0"/>
              <a:t>Портфолио</a:t>
            </a:r>
            <a:r>
              <a:rPr lang="ru-RU" dirty="0" smtClean="0"/>
              <a:t> студента – способ решения задач данного подхода</a:t>
            </a:r>
            <a:endParaRPr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6043741" cy="7504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 smtClean="0"/>
              <a:t>Комплект контрольно-оценочных средств для текущей/промежуточной аттестации по профессиональному модулю</a:t>
            </a:r>
            <a:endParaRPr lang="ru-RU" sz="1800"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 l="17578" t="19043" r="16797" b="53857"/>
          <a:stretch>
            <a:fillRect/>
          </a:stretch>
        </p:blipFill>
        <p:spPr bwMode="auto">
          <a:xfrm>
            <a:off x="142843" y="1428742"/>
            <a:ext cx="821730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6043741" cy="7504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 smtClean="0"/>
              <a:t>Комплект контрольно-оценочных средств для текущей/промежуточной аттестации по профессиональному модулю</a:t>
            </a:r>
            <a:endParaRPr lang="ru-RU" sz="1800"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grpSp>
        <p:nvGrpSpPr>
          <p:cNvPr id="2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 l="19922" t="28564" r="16797" b="38676"/>
          <a:stretch>
            <a:fillRect/>
          </a:stretch>
        </p:blipFill>
        <p:spPr bwMode="auto">
          <a:xfrm>
            <a:off x="428596" y="1357304"/>
            <a:ext cx="77623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6043741" cy="7504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 smtClean="0"/>
              <a:t>Комплект контрольно-оценочных средств для текущей/промежуточной аттестации по профессиональному модулю</a:t>
            </a:r>
            <a:endParaRPr lang="ru-RU" sz="1800"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grpSp>
        <p:nvGrpSpPr>
          <p:cNvPr id="2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 l="10547" t="21240" r="11523" b="20898"/>
          <a:stretch>
            <a:fillRect/>
          </a:stretch>
        </p:blipFill>
        <p:spPr bwMode="auto">
          <a:xfrm>
            <a:off x="357158" y="142858"/>
            <a:ext cx="8143932" cy="483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Важно учитывать: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grpSp>
        <p:nvGrpSpPr>
          <p:cNvPr id="2" name="Группа 21"/>
          <p:cNvGrpSpPr/>
          <p:nvPr/>
        </p:nvGrpSpPr>
        <p:grpSpPr>
          <a:xfrm>
            <a:off x="571472" y="1857370"/>
            <a:ext cx="3172618" cy="2786082"/>
            <a:chOff x="571472" y="1857370"/>
            <a:chExt cx="3172618" cy="2786082"/>
          </a:xfrm>
        </p:grpSpPr>
        <p:pic>
          <p:nvPicPr>
            <p:cNvPr id="54274" name="Picture 2" descr="ÐÐ°ÑÑÐ¸Ð½ÐºÐ¸ Ð¿Ð¾ Ð·Ð°Ð¿ÑÐ¾ÑÑ worldskill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4414" y="2714626"/>
              <a:ext cx="1859173" cy="1000107"/>
            </a:xfrm>
            <a:prstGeom prst="rect">
              <a:avLst/>
            </a:prstGeom>
            <a:noFill/>
          </p:spPr>
        </p:pic>
        <p:sp>
          <p:nvSpPr>
            <p:cNvPr id="323" name="Google Shape;323;p22"/>
            <p:cNvSpPr/>
            <p:nvPr/>
          </p:nvSpPr>
          <p:spPr>
            <a:xfrm>
              <a:off x="571472" y="1857370"/>
              <a:ext cx="3172618" cy="2786082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 smtClean="0">
                  <a:solidFill>
                    <a:srgbClr val="D26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Требования</a:t>
              </a:r>
              <a:endParaRPr lang="en-US" sz="1800" b="1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24" name="Google Shape;324;p22"/>
          <p:cNvSpPr/>
          <p:nvPr/>
        </p:nvSpPr>
        <p:spPr>
          <a:xfrm>
            <a:off x="5286380" y="1785932"/>
            <a:ext cx="3143272" cy="2786082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Требования профессиональных стандартов</a:t>
            </a:r>
            <a:endParaRPr sz="1800" b="1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2"/>
          <p:cNvSpPr/>
          <p:nvPr/>
        </p:nvSpPr>
        <p:spPr>
          <a:xfrm>
            <a:off x="2928926" y="1571618"/>
            <a:ext cx="3143272" cy="285752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ФГОС СПО по специальности</a:t>
            </a:r>
            <a:endParaRPr sz="1800" b="1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модуль: разработка рабочей программы, создание фонда оценочных средств в контексте требований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0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Красноярского края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краевое государственное бюджетное профессиональное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технологический колледж»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450057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Д.Х.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Важно учитывать: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22" name="Группа 21"/>
          <p:cNvGrpSpPr/>
          <p:nvPr/>
        </p:nvGrpSpPr>
        <p:grpSpPr>
          <a:xfrm>
            <a:off x="571472" y="1857370"/>
            <a:ext cx="3172618" cy="2786082"/>
            <a:chOff x="571472" y="1857370"/>
            <a:chExt cx="3172618" cy="2786082"/>
          </a:xfrm>
        </p:grpSpPr>
        <p:pic>
          <p:nvPicPr>
            <p:cNvPr id="54274" name="Picture 2" descr="ÐÐ°ÑÑÐ¸Ð½ÐºÐ¸ Ð¿Ð¾ Ð·Ð°Ð¿ÑÐ¾ÑÑ worldskill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4414" y="2714626"/>
              <a:ext cx="1859173" cy="1000107"/>
            </a:xfrm>
            <a:prstGeom prst="rect">
              <a:avLst/>
            </a:prstGeom>
            <a:noFill/>
          </p:spPr>
        </p:pic>
        <p:sp>
          <p:nvSpPr>
            <p:cNvPr id="323" name="Google Shape;323;p22"/>
            <p:cNvSpPr/>
            <p:nvPr/>
          </p:nvSpPr>
          <p:spPr>
            <a:xfrm>
              <a:off x="571472" y="1857370"/>
              <a:ext cx="3172618" cy="2786082"/>
            </a:xfrm>
            <a:prstGeom prst="diamond">
              <a:avLst/>
            </a:prstGeom>
            <a:noFill/>
            <a:ln w="76200" cap="flat" cmpd="sng">
              <a:solidFill>
                <a:srgbClr val="FF98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 dirty="0" smtClean="0">
                  <a:solidFill>
                    <a:srgbClr val="D26F00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Требования</a:t>
              </a:r>
              <a:endParaRPr lang="en-US" sz="1800" b="1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24" name="Google Shape;324;p22"/>
          <p:cNvSpPr/>
          <p:nvPr/>
        </p:nvSpPr>
        <p:spPr>
          <a:xfrm>
            <a:off x="5286380" y="1785932"/>
            <a:ext cx="3143272" cy="2786082"/>
          </a:xfrm>
          <a:prstGeom prst="diamond">
            <a:avLst/>
          </a:prstGeom>
          <a:noFill/>
          <a:ln w="76200" cap="flat" cmpd="sng">
            <a:solidFill>
              <a:srgbClr val="FF98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D26F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Требования профессиональных стандартов</a:t>
            </a:r>
            <a:endParaRPr sz="1800" b="1" dirty="0">
              <a:solidFill>
                <a:srgbClr val="D26F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2"/>
          <p:cNvSpPr/>
          <p:nvPr/>
        </p:nvSpPr>
        <p:spPr>
          <a:xfrm>
            <a:off x="2928926" y="1571618"/>
            <a:ext cx="3143272" cy="2857520"/>
          </a:xfrm>
          <a:prstGeom prst="diamond">
            <a:avLst/>
          </a:prstGeom>
          <a:solidFill>
            <a:srgbClr val="C7D3E6"/>
          </a:solidFill>
          <a:ln w="38100" cap="flat" cmpd="sng">
            <a:solidFill>
              <a:srgbClr val="92A8C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ФГОС СПО по специальности</a:t>
            </a:r>
            <a:endParaRPr sz="1800" b="1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  <p:bldP spid="3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82942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Профессиональный стандарт «Специалист по информационным системам»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972435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9800"/>
                </a:solidFill>
              </a:rPr>
              <a:t>Знания </a:t>
            </a:r>
            <a:r>
              <a:rPr lang="ru-RU" sz="2000" b="1" dirty="0" smtClean="0">
                <a:solidFill>
                  <a:srgbClr val="FF9800"/>
                </a:solidFill>
              </a:rPr>
              <a:t>и умения:</a:t>
            </a:r>
            <a:endParaRPr lang="ru-RU" sz="2000" dirty="0" smtClean="0">
              <a:solidFill>
                <a:srgbClr val="FF98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endParaRPr lang="ru-RU" sz="2000" dirty="0" smtClean="0"/>
          </a:p>
          <a:p>
            <a:pPr lvl="0"/>
            <a:r>
              <a:rPr lang="ru-RU" sz="2000" dirty="0" smtClean="0"/>
              <a:t>Техническая поддержка процессов создания (модификации) и сопровождения ИС, автоматизирующих задачи организационного управления и </a:t>
            </a:r>
            <a:r>
              <a:rPr lang="ru-RU" sz="2000" dirty="0" smtClean="0"/>
              <a:t>бизнес-процессы;</a:t>
            </a:r>
            <a:endParaRPr lang="ru-RU" sz="2000" dirty="0" smtClean="0"/>
          </a:p>
          <a:p>
            <a:pPr lvl="0"/>
            <a:r>
              <a:rPr lang="ru-RU" sz="2000" dirty="0" smtClean="0"/>
              <a:t>Исправление дефектов и несоответствий в коде ИС и документации к ИС согласно </a:t>
            </a:r>
            <a:r>
              <a:rPr lang="ru-RU" sz="2000" dirty="0" smtClean="0"/>
              <a:t>заданию;</a:t>
            </a:r>
            <a:endParaRPr lang="ru-RU" sz="2000" dirty="0" smtClean="0"/>
          </a:p>
          <a:p>
            <a:r>
              <a:rPr lang="ru-RU" sz="2000" dirty="0" smtClean="0"/>
              <a:t>Демонстрация заказчику выполнения его требований к ИС в соответствии с заданием. </a:t>
            </a:r>
            <a:r>
              <a:rPr lang="en" sz="2000" dirty="0" smtClean="0"/>
              <a:t> </a:t>
            </a:r>
            <a:endParaRPr sz="200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1c387be4a4dc50afef8159ba87abec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245404"/>
            <a:ext cx="3172008" cy="2898096"/>
          </a:xfrm>
          <a:prstGeom prst="rect">
            <a:avLst/>
          </a:prstGeom>
        </p:spPr>
      </p:pic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 smtClean="0"/>
              <a:t>Компетенция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en-US" b="1" dirty="0" smtClean="0"/>
              <a:t>IT</a:t>
            </a:r>
            <a:r>
              <a:rPr lang="ru-RU" b="1" dirty="0" smtClean="0"/>
              <a:t>-Программные решения для </a:t>
            </a:r>
            <a:r>
              <a:rPr lang="ru-RU" b="1" dirty="0" smtClean="0"/>
              <a:t>бизнеса»</a:t>
            </a:r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46082" name="AutoShape 2" descr="ÐÐ°ÑÑÐ¸Ð½ÐºÐ¸ Ð¿Ð¾ Ð·Ð°Ð¿ÑÐ¾ÑÑ world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ÐÐ°ÑÑÐ¸Ð½ÐºÐ¸ Ð¿Ð¾ Ð·Ð°Ð¿ÑÐ¾ÑÑ worldski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82942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WORLDSKILLS </a:t>
            </a:r>
            <a:r>
              <a:rPr lang="ru-RU" dirty="0" smtClean="0"/>
              <a:t>Стандартные спецификации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972435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9800"/>
                </a:solidFill>
              </a:rPr>
              <a:t>Секция «Организация </a:t>
            </a:r>
            <a:r>
              <a:rPr lang="ru-RU" sz="2000" b="1" dirty="0" smtClean="0">
                <a:solidFill>
                  <a:srgbClr val="FF9800"/>
                </a:solidFill>
              </a:rPr>
              <a:t>работы и </a:t>
            </a:r>
            <a:r>
              <a:rPr lang="ru-RU" sz="2000" b="1" dirty="0" smtClean="0">
                <a:solidFill>
                  <a:srgbClr val="FF9800"/>
                </a:solidFill>
              </a:rPr>
              <a:t>управление»</a:t>
            </a:r>
            <a:endParaRPr lang="ru-RU" sz="2000" dirty="0" smtClean="0">
              <a:solidFill>
                <a:srgbClr val="FF98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endParaRPr lang="ru-RU" sz="2000" dirty="0" smtClean="0"/>
          </a:p>
          <a:p>
            <a:pPr lvl="0">
              <a:buNone/>
            </a:pPr>
            <a:r>
              <a:rPr lang="ru-RU" sz="2000" u="sng" dirty="0" smtClean="0"/>
              <a:t>Каждый должен знать и </a:t>
            </a:r>
            <a:r>
              <a:rPr lang="ru-RU" sz="2000" u="sng" dirty="0" smtClean="0"/>
              <a:t>понимать:</a:t>
            </a:r>
          </a:p>
          <a:p>
            <a:pPr lvl="0"/>
            <a:r>
              <a:rPr lang="ru-RU" sz="2000" dirty="0" smtClean="0"/>
              <a:t>принципы </a:t>
            </a:r>
            <a:r>
              <a:rPr lang="ru-RU" sz="2000" dirty="0" smtClean="0"/>
              <a:t>продуктивной работы в команде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принципы </a:t>
            </a:r>
            <a:r>
              <a:rPr lang="ru-RU" sz="2000" dirty="0" smtClean="0"/>
              <a:t>и поведение систем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характеристики </a:t>
            </a:r>
            <a:r>
              <a:rPr lang="ru-RU" sz="2000" dirty="0" smtClean="0"/>
              <a:t>системы, способствующей устойчивой эффективности бизнес-процессов; </a:t>
            </a:r>
            <a:endParaRPr lang="ru-RU" sz="2000" dirty="0" smtClean="0"/>
          </a:p>
          <a:p>
            <a:pPr lvl="0"/>
            <a:r>
              <a:rPr lang="ru-RU" sz="2000" dirty="0" smtClean="0"/>
              <a:t>технологии </a:t>
            </a:r>
            <a:r>
              <a:rPr lang="ru-RU" sz="2000" dirty="0" smtClean="0"/>
              <a:t>выявления, анализа и оценки информации из различных источников. </a:t>
            </a:r>
            <a:endParaRPr lang="ru-RU" sz="2000" dirty="0" smtClean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82942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WORLDSKILLS </a:t>
            </a:r>
            <a:r>
              <a:rPr lang="ru-RU" dirty="0" smtClean="0"/>
              <a:t>Стандартные спецификации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428742"/>
            <a:ext cx="6972435" cy="30441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9800"/>
                </a:solidFill>
              </a:rPr>
              <a:t>Секция «Организация </a:t>
            </a:r>
            <a:r>
              <a:rPr lang="ru-RU" sz="2000" b="1" dirty="0" smtClean="0">
                <a:solidFill>
                  <a:srgbClr val="FF9800"/>
                </a:solidFill>
              </a:rPr>
              <a:t>работы и </a:t>
            </a:r>
            <a:r>
              <a:rPr lang="ru-RU" sz="2000" b="1" dirty="0" smtClean="0">
                <a:solidFill>
                  <a:srgbClr val="FF9800"/>
                </a:solidFill>
              </a:rPr>
              <a:t>управление»</a:t>
            </a:r>
            <a:endParaRPr lang="ru-RU" sz="2000" dirty="0" smtClean="0">
              <a:solidFill>
                <a:srgbClr val="FF9800"/>
              </a:solidFill>
            </a:endParaRPr>
          </a:p>
          <a:p>
            <a:pPr lvl="0">
              <a:buNone/>
            </a:pPr>
            <a:r>
              <a:rPr lang="ru-RU" sz="2000" u="sng" dirty="0" smtClean="0"/>
              <a:t>Каждый </a:t>
            </a:r>
            <a:r>
              <a:rPr lang="ru-RU" sz="2000" u="sng" dirty="0" smtClean="0"/>
              <a:t>должен уметь</a:t>
            </a:r>
            <a:r>
              <a:rPr lang="ru-RU" sz="2000" dirty="0" smtClean="0"/>
              <a:t>: </a:t>
            </a:r>
            <a:endParaRPr lang="ru-RU" sz="2000" dirty="0" smtClean="0"/>
          </a:p>
          <a:p>
            <a:r>
              <a:rPr lang="ru-RU" sz="1800" dirty="0" smtClean="0"/>
              <a:t>планировать </a:t>
            </a:r>
            <a:r>
              <a:rPr lang="ru-RU" sz="1800" dirty="0" smtClean="0"/>
              <a:t>ежедневное расписание работ с учетом сроков и ограничений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использовать </a:t>
            </a:r>
            <a:r>
              <a:rPr lang="ru-RU" sz="1800" dirty="0" smtClean="0"/>
              <a:t>компьютер или иное устройство и ряд программных пакетов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применять </a:t>
            </a:r>
            <a:r>
              <a:rPr lang="ru-RU" sz="1800" dirty="0" smtClean="0"/>
              <a:t>методы исследования и актуализировать информацию в соответствии с последними отраслевыми рекомендациями; </a:t>
            </a:r>
            <a:endParaRPr lang="ru-RU" sz="1800" dirty="0" smtClean="0"/>
          </a:p>
          <a:p>
            <a:r>
              <a:rPr lang="ru-RU" sz="1800" dirty="0" smtClean="0"/>
              <a:t>согласовывать </a:t>
            </a:r>
            <a:r>
              <a:rPr lang="ru-RU" sz="1800" dirty="0" smtClean="0"/>
              <a:t>собственные представления с ожиданиями и потребностями клиента (организации). </a:t>
            </a:r>
            <a:endParaRPr lang="ru-RU" sz="1800" dirty="0" smtClean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82942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WORLDSKILLS </a:t>
            </a:r>
            <a:r>
              <a:rPr lang="ru-RU" dirty="0" smtClean="0"/>
              <a:t>Стандартные спецификации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972435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9800"/>
                </a:solidFill>
              </a:rPr>
              <a:t>Секция «</a:t>
            </a:r>
            <a:r>
              <a:rPr lang="ru-RU" sz="2000" b="1" dirty="0" smtClean="0">
                <a:solidFill>
                  <a:srgbClr val="FF9800"/>
                </a:solidFill>
              </a:rPr>
              <a:t>Общение и международные </a:t>
            </a:r>
            <a:r>
              <a:rPr lang="ru-RU" sz="2000" b="1" dirty="0" smtClean="0">
                <a:solidFill>
                  <a:srgbClr val="FF9800"/>
                </a:solidFill>
              </a:rPr>
              <a:t>навыки»</a:t>
            </a:r>
            <a:endParaRPr lang="ru-RU" sz="2000" dirty="0" smtClean="0">
              <a:solidFill>
                <a:srgbClr val="FF98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endParaRPr lang="ru-RU" sz="2000" dirty="0" smtClean="0"/>
          </a:p>
          <a:p>
            <a:pPr lvl="0">
              <a:buNone/>
            </a:pPr>
            <a:r>
              <a:rPr lang="ru-RU" sz="2000" u="sng" dirty="0" smtClean="0"/>
              <a:t>Каждый должен знать и </a:t>
            </a:r>
            <a:r>
              <a:rPr lang="ru-RU" sz="2000" u="sng" dirty="0" smtClean="0"/>
              <a:t>понимать:</a:t>
            </a:r>
          </a:p>
          <a:p>
            <a:pPr lvl="0"/>
            <a:r>
              <a:rPr lang="ru-RU" sz="2000" dirty="0" smtClean="0"/>
              <a:t>важность умения слушать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необходимость </a:t>
            </a:r>
            <a:r>
              <a:rPr lang="ru-RU" sz="2000" dirty="0" smtClean="0"/>
              <a:t>проницательности и соблюдения конфиденциальности при работе с клиентами; </a:t>
            </a:r>
            <a:endParaRPr lang="ru-RU" sz="2000" dirty="0" smtClean="0"/>
          </a:p>
          <a:p>
            <a:pPr lvl="0"/>
            <a:r>
              <a:rPr lang="ru-RU" sz="2000" dirty="0" smtClean="0"/>
              <a:t>важность </a:t>
            </a:r>
            <a:r>
              <a:rPr lang="ru-RU" sz="2000" dirty="0" smtClean="0"/>
              <a:t>разрешения недоразумений и противоречивых требований; </a:t>
            </a:r>
            <a:endParaRPr lang="ru-RU" sz="2000" dirty="0" smtClean="0"/>
          </a:p>
          <a:p>
            <a:pPr lvl="0"/>
            <a:r>
              <a:rPr lang="ru-RU" sz="2000" dirty="0" smtClean="0"/>
              <a:t>важность </a:t>
            </a:r>
            <a:r>
              <a:rPr lang="ru-RU" sz="2000" dirty="0" smtClean="0"/>
              <a:t>создания и сохранения доверия клиентов и продуктивных рабочих </a:t>
            </a:r>
            <a:r>
              <a:rPr lang="ru-RU" sz="2000" dirty="0" smtClean="0"/>
              <a:t>отношений. 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82942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WORLDSKILLS </a:t>
            </a:r>
            <a:r>
              <a:rPr lang="ru-RU" dirty="0" smtClean="0"/>
              <a:t>Стандартные спецификации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972435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9800"/>
                </a:solidFill>
              </a:rPr>
              <a:t>Секция «</a:t>
            </a:r>
            <a:r>
              <a:rPr lang="ru-RU" sz="2000" b="1" dirty="0" smtClean="0">
                <a:solidFill>
                  <a:srgbClr val="FF9800"/>
                </a:solidFill>
              </a:rPr>
              <a:t>Общение и международные </a:t>
            </a:r>
            <a:r>
              <a:rPr lang="ru-RU" sz="2000" b="1" dirty="0" smtClean="0">
                <a:solidFill>
                  <a:srgbClr val="FF9800"/>
                </a:solidFill>
              </a:rPr>
              <a:t>навыки»</a:t>
            </a:r>
            <a:endParaRPr lang="ru-RU" sz="2000" dirty="0" smtClean="0">
              <a:solidFill>
                <a:srgbClr val="FF98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endParaRPr lang="ru-RU" sz="2000" dirty="0" smtClean="0"/>
          </a:p>
          <a:p>
            <a:pPr lvl="0">
              <a:buNone/>
            </a:pPr>
            <a:r>
              <a:rPr lang="ru-RU" sz="2000" u="sng" dirty="0" smtClean="0"/>
              <a:t>Каждый должен </a:t>
            </a:r>
            <a:r>
              <a:rPr lang="ru-RU" sz="2000" u="sng" dirty="0" smtClean="0"/>
              <a:t>уметь грамотно:</a:t>
            </a:r>
          </a:p>
          <a:p>
            <a:pPr lvl="0"/>
            <a:r>
              <a:rPr lang="ru-RU" sz="2000" dirty="0" smtClean="0"/>
              <a:t>составлять </a:t>
            </a:r>
            <a:r>
              <a:rPr lang="ru-RU" sz="2000" dirty="0" smtClean="0"/>
              <a:t>инструкции в соответствии со справочниками; </a:t>
            </a:r>
            <a:endParaRPr lang="ru-RU" sz="2000" dirty="0" smtClean="0"/>
          </a:p>
          <a:p>
            <a:pPr lvl="0"/>
            <a:r>
              <a:rPr lang="ru-RU" sz="2000" dirty="0" smtClean="0"/>
              <a:t>интерпретировать </a:t>
            </a:r>
            <a:r>
              <a:rPr lang="ru-RU" sz="2000" dirty="0" smtClean="0"/>
              <a:t>на рабочем месте инструкции и другие технические документы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актуализировать </a:t>
            </a:r>
            <a:r>
              <a:rPr lang="ru-RU" sz="2000" dirty="0" smtClean="0"/>
              <a:t>документацию в соответствии с последними отраслевыми </a:t>
            </a:r>
            <a:r>
              <a:rPr lang="ru-RU" sz="2000" dirty="0" smtClean="0"/>
              <a:t>рекомендациями.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4" y="392575"/>
            <a:ext cx="5829427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WORLDSKILLS </a:t>
            </a:r>
            <a:r>
              <a:rPr lang="ru-RU" dirty="0" smtClean="0"/>
              <a:t>Стандартные спецификации</a:t>
            </a:r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6972435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9800"/>
                </a:solidFill>
              </a:rPr>
              <a:t>Секция «</a:t>
            </a:r>
            <a:r>
              <a:rPr lang="ru-RU" sz="2000" b="1" dirty="0" smtClean="0">
                <a:solidFill>
                  <a:srgbClr val="FF9800"/>
                </a:solidFill>
              </a:rPr>
              <a:t>Проблемы, инновации, </a:t>
            </a:r>
            <a:r>
              <a:rPr lang="ru-RU" sz="2000" b="1" dirty="0" err="1" smtClean="0">
                <a:solidFill>
                  <a:srgbClr val="FF9800"/>
                </a:solidFill>
              </a:rPr>
              <a:t>креативность</a:t>
            </a:r>
            <a:r>
              <a:rPr lang="ru-RU" sz="2000" b="1" dirty="0" smtClean="0">
                <a:solidFill>
                  <a:srgbClr val="FF9800"/>
                </a:solidFill>
              </a:rPr>
              <a:t>»</a:t>
            </a: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FF9800"/>
              </a:solidFill>
            </a:endParaRPr>
          </a:p>
          <a:p>
            <a:pPr lvl="0">
              <a:buNone/>
            </a:pPr>
            <a:r>
              <a:rPr lang="ru-RU" sz="2000" u="sng" dirty="0" smtClean="0"/>
              <a:t>Каждый должен знать и понимать: </a:t>
            </a:r>
          </a:p>
          <a:p>
            <a:pPr lvl="0"/>
            <a:r>
              <a:rPr lang="ru-RU" sz="2000" dirty="0" smtClean="0"/>
              <a:t>общие </a:t>
            </a:r>
            <a:r>
              <a:rPr lang="ru-RU" sz="2000" dirty="0" smtClean="0"/>
              <a:t>типы проблем, которые могут возникнуть при разработке программного обеспечения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общие </a:t>
            </a:r>
            <a:r>
              <a:rPr lang="ru-RU" sz="2000" dirty="0" smtClean="0"/>
              <a:t>типы проблем, которые могут возникнуть в бизнесе организации; </a:t>
            </a:r>
            <a:endParaRPr lang="ru-RU" sz="2000" dirty="0" smtClean="0"/>
          </a:p>
          <a:p>
            <a:pPr lvl="0"/>
            <a:r>
              <a:rPr lang="ru-RU" sz="2000" dirty="0" smtClean="0"/>
              <a:t>диагностические </a:t>
            </a:r>
            <a:r>
              <a:rPr lang="ru-RU" sz="2000" dirty="0" smtClean="0"/>
              <a:t>подходы к решению </a:t>
            </a:r>
            <a:r>
              <a:rPr lang="ru-RU" sz="2000" dirty="0" smtClean="0"/>
              <a:t>проблем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505</Words>
  <PresentationFormat>Экран (16:9)</PresentationFormat>
  <Paragraphs>101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Salerio template</vt:lpstr>
      <vt:lpstr>Профессиональный модуль: разработка рабочей программы, создание фонда оценочных средств в контексте требований WorldSkills,  профессиональных стандартов</vt:lpstr>
      <vt:lpstr>Важно учитывать:</vt:lpstr>
      <vt:lpstr>Профессиональный стандарт «Специалист по информационным системам»</vt:lpstr>
      <vt:lpstr>Слайд 4</vt:lpstr>
      <vt:lpstr>WORLDSKILLS Стандартные спецификации</vt:lpstr>
      <vt:lpstr>WORLDSKILLS Стандартные спецификации</vt:lpstr>
      <vt:lpstr>WORLDSKILLS Стандартные спецификации</vt:lpstr>
      <vt:lpstr>WORLDSKILLS Стандартные спецификации</vt:lpstr>
      <vt:lpstr>WORLDSKILLS Стандартные спецификации</vt:lpstr>
      <vt:lpstr>WORLDSKILLS Стандартные спецификации</vt:lpstr>
      <vt:lpstr>WORLDSKILLS Стандартные спецификации</vt:lpstr>
      <vt:lpstr>Компетентностный подход</vt:lpstr>
      <vt:lpstr>Комплект контрольно-оценочных средств для текущей/промежуточной аттестации по профессиональному модулю</vt:lpstr>
      <vt:lpstr>Комплект контрольно-оценочных средств для текущей/промежуточной аттестации по профессиональному модулю</vt:lpstr>
      <vt:lpstr>Комплект контрольно-оценочных средств для текущей/промежуточной аттестации по профессиональному модулю</vt:lpstr>
      <vt:lpstr>Важно учитывать:</vt:lpstr>
      <vt:lpstr>Профессиональный модуль: разработка рабочей программы, создание фонда оценочных средств в контексте требований WorldSkills,  профессиональных стандартов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модуль: разработка рабочей программы, создание фонда оценочных средств в контексте требований WorldSkills,  профессиональных стандартов</dc:title>
  <dc:creator>WWW</dc:creator>
  <cp:lastModifiedBy>WWW</cp:lastModifiedBy>
  <cp:revision>8</cp:revision>
  <dcterms:modified xsi:type="dcterms:W3CDTF">2018-10-22T18:47:21Z</dcterms:modified>
</cp:coreProperties>
</file>